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343015020" r:id="rId1"/>
  </p:sldMasterIdLst>
  <p:sldIdLst>
    <p:sldId id="275" r:id="rId2"/>
    <p:sldId id="276" r:id="rId3"/>
    <p:sldId id="277" r:id="rId4"/>
    <p:sldId id="278" r:id="rId5"/>
    <p:sldId id="312" r:id="rId6"/>
    <p:sldId id="311" r:id="rId7"/>
    <p:sldId id="310" r:id="rId8"/>
    <p:sldId id="274" r:id="rId9"/>
  </p:sldIdLst>
  <p:sldSz cx="9753600" cy="73152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1197187"/>
            <a:ext cx="8290560" cy="254677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42174"/>
            <a:ext cx="7315200" cy="176614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19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1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921" y="389467"/>
            <a:ext cx="210312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1" y="389467"/>
            <a:ext cx="618744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03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97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0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1" y="1823722"/>
            <a:ext cx="8412480" cy="304291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81" y="4895429"/>
            <a:ext cx="8412480" cy="16001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0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947333"/>
            <a:ext cx="414528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760" y="1947333"/>
            <a:ext cx="414528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7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389468"/>
            <a:ext cx="8412480" cy="14139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832" y="1793241"/>
            <a:ext cx="4126229" cy="87883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832" y="2672080"/>
            <a:ext cx="4126229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761" y="1793241"/>
            <a:ext cx="4146550" cy="87883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761" y="2672080"/>
            <a:ext cx="414655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8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6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487680"/>
            <a:ext cx="3145790" cy="17068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550" y="1053255"/>
            <a:ext cx="4937760" cy="51985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0" y="2194560"/>
            <a:ext cx="3145790" cy="406569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487680"/>
            <a:ext cx="3145790" cy="17068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6550" y="1053255"/>
            <a:ext cx="4937760" cy="51985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0" y="2194560"/>
            <a:ext cx="3145790" cy="406569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05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389468"/>
            <a:ext cx="841248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1947333"/>
            <a:ext cx="841248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" y="6780108"/>
            <a:ext cx="21945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0880" y="6780108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480" y="6780108"/>
            <a:ext cx="21945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5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343015021" r:id="rId1"/>
    <p:sldLayoutId id="2343015022" r:id="rId2"/>
    <p:sldLayoutId id="2343015023" r:id="rId3"/>
    <p:sldLayoutId id="2343015024" r:id="rId4"/>
    <p:sldLayoutId id="2343015025" r:id="rId5"/>
    <p:sldLayoutId id="2343015026" r:id="rId6"/>
    <p:sldLayoutId id="2343015027" r:id="rId7"/>
    <p:sldLayoutId id="2343015028" r:id="rId8"/>
    <p:sldLayoutId id="2343015029" r:id="rId9"/>
    <p:sldLayoutId id="2343015030" r:id="rId10"/>
    <p:sldLayoutId id="2343015031" r:id="rId11"/>
    <p:sldLayoutId id="23430150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0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1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harati Vidyapeeth Deemed University's College of Engineering gets 13th  rank in India Today survey – Punekar News">
            <a:extLst>
              <a:ext uri="{FF2B5EF4-FFF2-40B4-BE49-F238E27FC236}">
                <a16:creationId xmlns:a16="http://schemas.microsoft.com/office/drawing/2014/main" id="{AE0AD08F-C0CA-4132-81F1-960D2E609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1027" r="1751" b="18402"/>
          <a:stretch/>
        </p:blipFill>
        <p:spPr bwMode="auto">
          <a:xfrm>
            <a:off x="-10887" y="0"/>
            <a:ext cx="9764487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E49DF-C041-48E5-9C35-B49F47684D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/>
          <a:stretch/>
        </p:blipFill>
        <p:spPr>
          <a:xfrm>
            <a:off x="7267259" y="457200"/>
            <a:ext cx="2660160" cy="9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CFF0E-410A-46C5-A47E-CE727AEE322F}"/>
              </a:ext>
            </a:extLst>
          </p:cNvPr>
          <p:cNvSpPr txBox="1"/>
          <p:nvPr/>
        </p:nvSpPr>
        <p:spPr>
          <a:xfrm>
            <a:off x="1600200" y="352273"/>
            <a:ext cx="5921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askerville Old Face" panose="02020602080505020303" pitchFamily="18" charset="0"/>
              </a:rPr>
              <a:t>BHARATI VIDYAPEETH DEEMED UNIVERSITY</a:t>
            </a:r>
          </a:p>
          <a:p>
            <a:pPr algn="ctr"/>
            <a:r>
              <a:rPr lang="en-US" sz="2400">
                <a:latin typeface="Baskerville Old Face" panose="02020602080505020303" pitchFamily="18" charset="0"/>
              </a:rPr>
              <a:t>COLLEGE OF ENGINEERING , PUNE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241D6-2B86-449F-9E13-7C15E5157BD7}"/>
              </a:ext>
            </a:extLst>
          </p:cNvPr>
          <p:cNvSpPr txBox="1"/>
          <p:nvPr/>
        </p:nvSpPr>
        <p:spPr>
          <a:xfrm>
            <a:off x="865170" y="2630184"/>
            <a:ext cx="772188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chemeClr val="accent5">
                    <a:lumMod val="50000"/>
                  </a:schemeClr>
                </a:solidFill>
                <a:latin typeface="Algerian"/>
              </a:rPr>
              <a:t>MINI ANSYS SOFTWARE</a:t>
            </a:r>
          </a:p>
          <a:p>
            <a:pPr algn="ctr"/>
            <a:r>
              <a:rPr lang="en-US" sz="4000">
                <a:solidFill>
                  <a:schemeClr val="accent5">
                    <a:lumMod val="50000"/>
                  </a:schemeClr>
                </a:solidFill>
                <a:latin typeface="Algerian"/>
              </a:rPr>
              <a:t>      Using </a:t>
            </a:r>
            <a:r>
              <a:rPr lang="en-US" sz="4000" err="1">
                <a:solidFill>
                  <a:schemeClr val="accent5">
                    <a:lumMod val="50000"/>
                  </a:schemeClr>
                </a:solidFill>
                <a:latin typeface="Algerian"/>
              </a:rPr>
              <a:t>simulink</a:t>
            </a:r>
            <a:endParaRPr lang="en-US" sz="4000" err="1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4690E-403F-4B9F-BA62-B16D37C6F115}"/>
              </a:ext>
            </a:extLst>
          </p:cNvPr>
          <p:cNvSpPr txBox="1"/>
          <p:nvPr/>
        </p:nvSpPr>
        <p:spPr>
          <a:xfrm>
            <a:off x="3048000" y="3945714"/>
            <a:ext cx="3990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/>
              <a:t>DEPARTMENT OF </a:t>
            </a:r>
          </a:p>
          <a:p>
            <a:pPr algn="ctr"/>
            <a:r>
              <a:rPr lang="en-US" sz="2400" b="1" i="1"/>
              <a:t>ROBOTICS AND AUTOMATION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1F57A1-326C-46FA-BB5A-F15EF2F8FC65}"/>
              </a:ext>
            </a:extLst>
          </p:cNvPr>
          <p:cNvSpPr txBox="1"/>
          <p:nvPr/>
        </p:nvSpPr>
        <p:spPr>
          <a:xfrm>
            <a:off x="228599" y="4954173"/>
            <a:ext cx="399025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50000"/>
                  </a:schemeClr>
                </a:solidFill>
              </a:rPr>
              <a:t>SUBMITTED BY:</a:t>
            </a:r>
          </a:p>
          <a:p>
            <a:pPr algn="ctr"/>
            <a:r>
              <a:rPr lang="en-US" sz="2400" i="1">
                <a:solidFill>
                  <a:schemeClr val="bg2">
                    <a:lumMod val="25000"/>
                  </a:schemeClr>
                </a:solidFill>
              </a:rPr>
              <a:t>Shivani Shinde(Rollno.30)</a:t>
            </a:r>
            <a:endParaRPr lang="en-US" sz="2400" i="1">
              <a:solidFill>
                <a:schemeClr val="bg2">
                  <a:lumMod val="25000"/>
                </a:schemeClr>
              </a:solidFill>
              <a:cs typeface="Calibri"/>
            </a:endParaRPr>
          </a:p>
          <a:p>
            <a:pPr algn="ctr"/>
            <a:r>
              <a:rPr lang="en-US" sz="2400" i="1">
                <a:solidFill>
                  <a:schemeClr val="bg2">
                    <a:lumMod val="25000"/>
                  </a:schemeClr>
                </a:solidFill>
              </a:rPr>
              <a:t>Rohit Patil (Rollno.24)</a:t>
            </a:r>
          </a:p>
          <a:p>
            <a:pPr algn="ctr"/>
            <a:r>
              <a:rPr lang="en-US" sz="2400" i="1" err="1">
                <a:solidFill>
                  <a:schemeClr val="bg2">
                    <a:lumMod val="25000"/>
                  </a:schemeClr>
                </a:solidFill>
              </a:rPr>
              <a:t>Gauri</a:t>
            </a:r>
            <a:r>
              <a:rPr lang="en-US" sz="24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i="1" err="1">
                <a:solidFill>
                  <a:schemeClr val="bg2">
                    <a:lumMod val="25000"/>
                  </a:schemeClr>
                </a:solidFill>
              </a:rPr>
              <a:t>Kadbane</a:t>
            </a:r>
            <a:r>
              <a:rPr lang="en-US" sz="2400" i="1">
                <a:solidFill>
                  <a:schemeClr val="bg2">
                    <a:lumMod val="25000"/>
                  </a:schemeClr>
                </a:solidFill>
              </a:rPr>
              <a:t>(Rollno.11)</a:t>
            </a:r>
            <a:endParaRPr lang="en-US" sz="2400" i="1">
              <a:solidFill>
                <a:schemeClr val="bg2">
                  <a:lumMod val="25000"/>
                </a:schemeClr>
              </a:solidFill>
              <a:cs typeface="Calibri"/>
            </a:endParaRPr>
          </a:p>
          <a:p>
            <a:pPr algn="ctr"/>
            <a:r>
              <a:rPr lang="en-US" sz="2400" i="1" err="1">
                <a:solidFill>
                  <a:schemeClr val="bg2">
                    <a:lumMod val="25000"/>
                  </a:schemeClr>
                </a:solidFill>
              </a:rPr>
              <a:t>Anand</a:t>
            </a:r>
            <a:r>
              <a:rPr lang="en-US" sz="2400" i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i="1" err="1">
                <a:solidFill>
                  <a:schemeClr val="bg2">
                    <a:lumMod val="25000"/>
                  </a:schemeClr>
                </a:solidFill>
              </a:rPr>
              <a:t>Patil</a:t>
            </a:r>
            <a:r>
              <a:rPr lang="en-US" sz="2400" i="1">
                <a:solidFill>
                  <a:schemeClr val="bg2">
                    <a:lumMod val="25000"/>
                  </a:schemeClr>
                </a:solidFill>
              </a:rPr>
              <a:t>(Rollno.25)</a:t>
            </a:r>
            <a:endParaRPr lang="en-US" sz="2400" i="1">
              <a:solidFill>
                <a:schemeClr val="bg2">
                  <a:lumMod val="25000"/>
                </a:schemeClr>
              </a:solidFill>
              <a:cs typeface="Calibri"/>
            </a:endParaRPr>
          </a:p>
          <a:p>
            <a:pPr algn="ctr"/>
            <a:endParaRPr lang="en-US" sz="2400" i="1">
              <a:solidFill>
                <a:schemeClr val="bg2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47112-4041-43C1-8322-AC8F87259E94}"/>
              </a:ext>
            </a:extLst>
          </p:cNvPr>
          <p:cNvSpPr txBox="1"/>
          <p:nvPr/>
        </p:nvSpPr>
        <p:spPr>
          <a:xfrm>
            <a:off x="6449147" y="4954173"/>
            <a:ext cx="2785892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50000"/>
                  </a:schemeClr>
                </a:solidFill>
              </a:rPr>
              <a:t>SUBMITTED TO:</a:t>
            </a:r>
          </a:p>
          <a:p>
            <a:pPr algn="ctr"/>
            <a:r>
              <a:rPr lang="en-US" sz="2400">
                <a:cs typeface="Calibri"/>
              </a:rPr>
              <a:t>Mrs. Shubhada Mam</a:t>
            </a:r>
          </a:p>
        </p:txBody>
      </p:sp>
      <p:pic>
        <p:nvPicPr>
          <p:cNvPr id="2" name="Graphic 2" descr="Research with solid fill">
            <a:extLst>
              <a:ext uri="{FF2B5EF4-FFF2-40B4-BE49-F238E27FC236}">
                <a16:creationId xmlns:a16="http://schemas.microsoft.com/office/drawing/2014/main" id="{9CA4B36A-81D0-315B-0696-646F59797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2977" y="2625047"/>
            <a:ext cx="654122" cy="66782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E7845-ED85-AEF5-0315-F11C5B733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4594" y="-14937"/>
            <a:ext cx="2455524" cy="1934017"/>
          </a:xfrm>
          <a:prstGeom prst="rect">
            <a:avLst/>
          </a:prstGeom>
        </p:spPr>
      </p:pic>
      <p:pic>
        <p:nvPicPr>
          <p:cNvPr id="4" name="Graphic 7" descr="Statistics with solid fill">
            <a:extLst>
              <a:ext uri="{FF2B5EF4-FFF2-40B4-BE49-F238E27FC236}">
                <a16:creationId xmlns:a16="http://schemas.microsoft.com/office/drawing/2014/main" id="{E2CF8648-C30E-F09E-D651-0664BF9FAB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5627" y="3246305"/>
            <a:ext cx="715034" cy="7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9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introduction</a:t>
            </a:r>
            <a:endParaRPr lang="en-GB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Ansys Mechanical finite element analysis software </a:t>
            </a:r>
            <a:endParaRPr lang="en-US" sz="2800">
              <a:solidFill>
                <a:srgbClr val="B54F0B"/>
              </a:solidFill>
              <a:latin typeface="Baskerville Old F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to simulate computer models of structures</a:t>
            </a:r>
            <a:r>
              <a:rPr lang="en-US" sz="2800">
                <a:solidFill>
                  <a:srgbClr val="B54F0B"/>
                </a:solidFill>
                <a:latin typeface="Baskerville Old Face"/>
              </a:rPr>
              <a:t> </a:t>
            </a:r>
            <a:r>
              <a:rPr lang="en-GB" sz="2800">
                <a:solidFill>
                  <a:srgbClr val="B54F0B"/>
                </a:solidFill>
                <a:latin typeface="Baskerville Old Face"/>
              </a:rPr>
              <a:t>for </a:t>
            </a:r>
            <a:r>
              <a:rPr lang="en-GB" sz="2800" err="1">
                <a:solidFill>
                  <a:srgbClr val="B54F0B"/>
                </a:solidFill>
                <a:latin typeface="Baskerville Old Face"/>
              </a:rPr>
              <a:t>analyzing</a:t>
            </a:r>
            <a:r>
              <a:rPr lang="en-GB" sz="2800">
                <a:solidFill>
                  <a:srgbClr val="B54F0B"/>
                </a:solidFill>
                <a:latin typeface="Baskerville Old Face"/>
              </a:rPr>
              <a:t> the strength toughness, elasticity, temperature distribution, electromagnetism, fluid flow, and other attributes. 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 to determine how a product will function</a:t>
            </a:r>
            <a:r>
              <a:rPr lang="en-US" sz="2800">
                <a:solidFill>
                  <a:srgbClr val="B54F0B"/>
                </a:solidFill>
                <a:latin typeface="Baskerville Old Face"/>
              </a:rPr>
              <a:t>.</a:t>
            </a:r>
            <a:endParaRPr lang="en-GB" sz="2800">
              <a:solidFill>
                <a:srgbClr val="B54F0B"/>
              </a:solidFill>
              <a:latin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502807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topic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Mini ANSYS software </a:t>
            </a:r>
            <a:endParaRPr lang="en-US" sz="2800">
              <a:solidFill>
                <a:srgbClr val="B54F0B"/>
              </a:solidFill>
              <a:latin typeface="Baskerville Old F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to find displacement solution of small problems</a:t>
            </a:r>
            <a:endParaRPr lang="en-GB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Wingdings"/>
              <a:buChar char="Ø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Here we are with idea of Analysis of Spring , Bar , and Bar element with different material . </a:t>
            </a:r>
            <a:endParaRPr lang="en-US" sz="2800">
              <a:solidFill>
                <a:srgbClr val="B54F0B"/>
              </a:solidFill>
              <a:latin typeface="Baskerville Old Face"/>
            </a:endParaRPr>
          </a:p>
          <a:p>
            <a:pPr marL="457200" indent="-457200">
              <a:buFont typeface="Wingdings"/>
              <a:buChar char="Ø"/>
            </a:pPr>
            <a:r>
              <a:rPr lang="en-US" sz="2800">
                <a:solidFill>
                  <a:srgbClr val="B54F0B"/>
                </a:solidFill>
                <a:latin typeface="Baskerville Old Face"/>
              </a:rPr>
              <a:t>Will perform us</a:t>
            </a:r>
            <a:r>
              <a:rPr lang="en-GB" sz="2800">
                <a:solidFill>
                  <a:srgbClr val="B54F0B"/>
                </a:solidFill>
                <a:latin typeface="Baskerville Old Face"/>
              </a:rPr>
              <a:t>ing MATLAB Simulink</a:t>
            </a:r>
            <a:r>
              <a:rPr lang="en-US" sz="2800">
                <a:solidFill>
                  <a:srgbClr val="B54F0B"/>
                </a:solidFill>
                <a:latin typeface="Baskerville Old Face"/>
              </a:rPr>
              <a:t> </a:t>
            </a:r>
            <a:endParaRPr lang="en-GB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50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About </a:t>
            </a:r>
            <a:r>
              <a:rPr lang="en-GB" sz="4000" err="1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simulink</a:t>
            </a:r>
            <a:endParaRPr lang="en-GB" sz="4000">
              <a:solidFill>
                <a:schemeClr val="tx1">
                  <a:lumMod val="95000"/>
                  <a:lumOff val="5000"/>
                </a:schemeClr>
              </a:solidFill>
              <a:latin typeface="Algerian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800">
                <a:solidFill>
                  <a:srgbClr val="B54F0B"/>
                </a:solidFill>
                <a:latin typeface="Baskerville Old Face"/>
                <a:cs typeface="Calibri"/>
              </a:rPr>
              <a:t>I</a:t>
            </a:r>
            <a:r>
              <a:rPr lang="en-GB" sz="2800">
                <a:solidFill>
                  <a:srgbClr val="B54F0B"/>
                </a:solidFill>
                <a:latin typeface="Baskerville Old Face"/>
                <a:cs typeface="Calibri"/>
              </a:rPr>
              <a:t>s a block diagram environment for multidomain simulation and Model-Based Design.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GB" sz="2800">
                <a:solidFill>
                  <a:srgbClr val="B54F0B"/>
                </a:solidFill>
                <a:latin typeface="Baskerville Old Face"/>
                <a:cs typeface="Calibri"/>
              </a:rPr>
              <a:t>supports system-level design, simulation, automatic code generation, and continuous test and </a:t>
            </a:r>
            <a:r>
              <a:rPr lang="en-US" sz="2800">
                <a:solidFill>
                  <a:srgbClr val="B54F0B"/>
                </a:solidFill>
                <a:latin typeface="Baskerville Old Face"/>
                <a:cs typeface="Calibri"/>
              </a:rPr>
              <a:t>verifications.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GB" sz="2800">
                <a:solidFill>
                  <a:srgbClr val="B54F0B"/>
                </a:solidFill>
                <a:latin typeface="Baskerville Old Face"/>
                <a:cs typeface="Calibri"/>
              </a:rPr>
              <a:t>provides a graphical editor, customizable block libraries, and solvers for </a:t>
            </a:r>
            <a:r>
              <a:rPr lang="en-GB" sz="2800" err="1">
                <a:solidFill>
                  <a:srgbClr val="B54F0B"/>
                </a:solidFill>
                <a:latin typeface="Baskerville Old Face"/>
                <a:cs typeface="Calibri"/>
              </a:rPr>
              <a:t>modeling</a:t>
            </a:r>
            <a:r>
              <a:rPr lang="en-GB" sz="2800">
                <a:solidFill>
                  <a:srgbClr val="B54F0B"/>
                </a:solidFill>
                <a:latin typeface="Baskerville Old Face"/>
                <a:cs typeface="Calibri"/>
              </a:rPr>
              <a:t> </a:t>
            </a:r>
            <a:r>
              <a:rPr lang="en-US" sz="2800">
                <a:solidFill>
                  <a:srgbClr val="B54F0B"/>
                </a:solidFill>
                <a:latin typeface="Baskerville Old Face"/>
                <a:cs typeface="Calibri"/>
              </a:rPr>
              <a:t>.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60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diagrams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800" dirty="0">
              <a:solidFill>
                <a:srgbClr val="B54F0B"/>
              </a:solidFill>
              <a:latin typeface="Baskerville Old Face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8E9E-A2D3-72CB-58AA-A43CA9B13C6C}"/>
              </a:ext>
            </a:extLst>
          </p:cNvPr>
          <p:cNvSpPr txBox="1"/>
          <p:nvPr/>
        </p:nvSpPr>
        <p:spPr>
          <a:xfrm>
            <a:off x="722732" y="1379548"/>
            <a:ext cx="84278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Baskerville Old Face"/>
              <a:ea typeface="Calibri"/>
              <a:cs typeface="Arial"/>
            </a:endParaRP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01FD24-1E01-59D3-1B74-8D7DFB828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3" t="17391" r="19430" b="36594"/>
          <a:stretch/>
        </p:blipFill>
        <p:spPr>
          <a:xfrm>
            <a:off x="810901" y="3937084"/>
            <a:ext cx="8427487" cy="2577404"/>
          </a:xfrm>
          <a:prstGeom prst="rect">
            <a:avLst/>
          </a:prstGeom>
        </p:spPr>
      </p:pic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2DBDA54E-EF46-2CBF-82E6-C8AE456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2" t="29389" r="32538" b="42072"/>
          <a:stretch/>
        </p:blipFill>
        <p:spPr>
          <a:xfrm>
            <a:off x="720306" y="1451431"/>
            <a:ext cx="8514899" cy="20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9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diagrams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800" dirty="0">
              <a:solidFill>
                <a:srgbClr val="B54F0B"/>
              </a:solidFill>
              <a:latin typeface="Baskerville Old Face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8E9E-A2D3-72CB-58AA-A43CA9B13C6C}"/>
              </a:ext>
            </a:extLst>
          </p:cNvPr>
          <p:cNvSpPr txBox="1"/>
          <p:nvPr/>
        </p:nvSpPr>
        <p:spPr>
          <a:xfrm>
            <a:off x="722732" y="1379548"/>
            <a:ext cx="84278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Baskerville Old Face"/>
              <a:ea typeface="Calibri"/>
              <a:cs typeface="Arial"/>
            </a:endParaRPr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C8BA8B3-9758-54A6-3607-1345C2645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4" t="9657" r="11594" b="32399"/>
          <a:stretch/>
        </p:blipFill>
        <p:spPr>
          <a:xfrm>
            <a:off x="1226592" y="2815121"/>
            <a:ext cx="7928414" cy="27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8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implementation</a:t>
            </a:r>
            <a:endParaRPr lang="en-GB" sz="4000">
              <a:solidFill>
                <a:schemeClr val="tx1">
                  <a:lumMod val="95000"/>
                  <a:lumOff val="5000"/>
                </a:schemeClr>
              </a:solidFill>
              <a:latin typeface="Algerian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800">
              <a:solidFill>
                <a:srgbClr val="B54F0B"/>
              </a:solidFill>
              <a:latin typeface="Baskerville Old Face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8E9E-A2D3-72CB-58AA-A43CA9B13C6C}"/>
              </a:ext>
            </a:extLst>
          </p:cNvPr>
          <p:cNvSpPr txBox="1"/>
          <p:nvPr/>
        </p:nvSpPr>
        <p:spPr>
          <a:xfrm>
            <a:off x="722732" y="1379548"/>
            <a:ext cx="8427812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Find the individual stiffness matrix for each element given in question. </a:t>
            </a:r>
            <a:r>
              <a:rPr lang="en-US" sz="2400">
                <a:latin typeface="Baskerville Old Face"/>
                <a:cs typeface="Arial"/>
              </a:rPr>
              <a:t>​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Then combine those matrices to form a Global stiffness matrix.</a:t>
            </a: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3.  Then multiply the Global stiffness matrix with nodes matrix and equate that final matrix with F matrix.</a:t>
            </a:r>
            <a:endParaRPr lang="en-US" sz="2400"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Where, F= force vectors matrix.</a:t>
            </a:r>
            <a:endParaRPr lang="en-US" sz="2400"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K = </a:t>
            </a:r>
            <a:r>
              <a:rPr lang="en-US" sz="2400" err="1">
                <a:solidFill>
                  <a:srgbClr val="C00000"/>
                </a:solidFill>
                <a:latin typeface="Baskerville Old Face"/>
                <a:cs typeface="Arial"/>
              </a:rPr>
              <a:t>Flobal</a:t>
            </a:r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 Stiffness matrix.</a:t>
            </a:r>
            <a:endParaRPr lang="en-US" sz="2400"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Q = nodes matrix.</a:t>
            </a:r>
            <a:r>
              <a:rPr lang="en-US" sz="2400">
                <a:latin typeface="Baskerville Old Face"/>
                <a:cs typeface="Arial"/>
              </a:rPr>
              <a:t> 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4.  Then by GAUSS elimination method , eliminate the row and column with respect to the fixed node.</a:t>
            </a:r>
            <a:r>
              <a:rPr lang="en-US" sz="2400">
                <a:latin typeface="Baskerville Old Face"/>
                <a:cs typeface="Arial"/>
              </a:rPr>
              <a:t>​</a:t>
            </a: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5.  Then form the equations from remaining matrices of F, K and Q.</a:t>
            </a:r>
            <a:endParaRPr lang="en-US" sz="240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6.  </a:t>
            </a:r>
            <a:r>
              <a:rPr lang="en-US" sz="2400">
                <a:latin typeface="Baskerville Old Face"/>
                <a:cs typeface="Arial"/>
              </a:rPr>
              <a:t>​</a:t>
            </a:r>
            <a:r>
              <a:rPr lang="en-US" sz="2400">
                <a:solidFill>
                  <a:srgbClr val="C00000"/>
                </a:solidFill>
                <a:latin typeface="Baskerville Old Face"/>
                <a:ea typeface="Calibri"/>
                <a:cs typeface="Arial"/>
              </a:rPr>
              <a:t>Solve that equations with the help  of scientific calculator. And our answer for displacement of each node will be ready.</a:t>
            </a:r>
            <a:endParaRPr lang="en-US" sz="2400">
              <a:ea typeface="+mn-lt"/>
              <a:cs typeface="+mn-lt"/>
            </a:endParaRPr>
          </a:p>
          <a:p>
            <a:endParaRPr lang="en-US" sz="2400">
              <a:latin typeface="Baskerville Old Face"/>
              <a:ea typeface="Calibri"/>
              <a:cs typeface="Arial"/>
            </a:endParaRPr>
          </a:p>
          <a:p>
            <a:endParaRPr lang="en-US"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0750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Shivani Shinde</cp:lastModifiedBy>
  <cp:revision>2</cp:revision>
  <dcterms:created xsi:type="dcterms:W3CDTF">2022-05-31T12:03:44Z</dcterms:created>
  <dcterms:modified xsi:type="dcterms:W3CDTF">2022-11-13T14:22:05Z</dcterms:modified>
  <cp:category/>
</cp:coreProperties>
</file>